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11"/>
  </p:handoutMasterIdLst>
  <p:sldIdLst>
    <p:sldId id="256" r:id="rId2"/>
    <p:sldId id="259" r:id="rId3"/>
    <p:sldId id="260" r:id="rId4"/>
    <p:sldId id="261" r:id="rId5"/>
    <p:sldId id="268" r:id="rId6"/>
    <p:sldId id="267" r:id="rId7"/>
    <p:sldId id="264" r:id="rId8"/>
    <p:sldId id="265" r:id="rId9"/>
    <p:sldId id="269" r:id="rId10"/>
  </p:sldIdLst>
  <p:sldSz cx="9144000" cy="6858000" type="screen4x3"/>
  <p:notesSz cx="6881813" cy="97107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05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977E2-8B15-4BDC-90FC-C81A754AFF43}" type="datetimeFigureOut">
              <a:rPr lang="id-ID" smtClean="0"/>
              <a:pPr/>
              <a:t>15/10/2025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23375"/>
            <a:ext cx="2982913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9223375"/>
            <a:ext cx="2982912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113DF1-7755-47B4-8E43-A66DF1D1610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9_02.jpg"/>
          <p:cNvPicPr preferRelativeResize="0">
            <a:picLocks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54112" y="0"/>
            <a:ext cx="73152" cy="6858000"/>
          </a:xfrm>
          <a:prstGeom prst="rect">
            <a:avLst/>
          </a:prstGeom>
        </p:spPr>
      </p:pic>
      <p:pic>
        <p:nvPicPr>
          <p:cNvPr id="7" name="Picture 6" descr="1_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0500" y="0"/>
            <a:ext cx="1333500" cy="685800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0352"/>
            <a:ext cx="9144000" cy="228600"/>
            <a:chOff x="0" y="6582727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7813040" y="6582727"/>
              <a:ext cx="1330960" cy="228600"/>
            </a:xfrm>
            <a:prstGeom prst="rect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34101" y="6582727"/>
              <a:ext cx="1609724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582727"/>
              <a:ext cx="6096000" cy="228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6781800" cy="1069975"/>
          </a:xfrm>
        </p:spPr>
        <p:txBody>
          <a:bodyPr bIns="0" anchor="b" anchorCtr="0">
            <a:noAutofit/>
          </a:bodyPr>
          <a:lstStyle>
            <a:lvl1pPr>
              <a:defRPr sz="4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38400"/>
            <a:ext cx="6781800" cy="762000"/>
          </a:xfrm>
        </p:spPr>
        <p:txBody>
          <a:bodyPr lIns="0" tIns="0" rIns="0">
            <a:normAutofit/>
          </a:bodyPr>
          <a:lstStyle>
            <a:lvl1pPr marL="0" indent="0" algn="l">
              <a:buNone/>
              <a:defRPr sz="240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>
          <a:xfrm>
            <a:off x="6210300" y="6610350"/>
            <a:ext cx="1524000" cy="228600"/>
          </a:xfrm>
        </p:spPr>
        <p:txBody>
          <a:bodyPr/>
          <a:lstStyle/>
          <a:p>
            <a:fld id="{32CA4AA0-57E2-467E-8A24-05E638F6C2C1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>
          <a:xfrm>
            <a:off x="7924800" y="6610350"/>
            <a:ext cx="1198880" cy="228600"/>
          </a:xfrm>
        </p:spPr>
        <p:txBody>
          <a:bodyPr/>
          <a:lstStyle/>
          <a:p>
            <a:fld id="{129B9D12-7556-40A0-B7B0-8D97F1CC38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>
          <a:xfrm>
            <a:off x="457200" y="6611112"/>
            <a:ext cx="5600700" cy="2286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4AA0-57E2-467E-8A24-05E638F6C2C1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9B9D12-7556-40A0-B7B0-8D97F1CC38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  <p:transition spd="slow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89085"/>
            <a:ext cx="2057400" cy="553707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85216"/>
            <a:ext cx="6019800" cy="55412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4" name="Group 1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2" name="Rectangle 1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4AA0-57E2-467E-8A24-05E638F6C2C1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9B9D12-7556-40A0-B7B0-8D97F1CC38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4" name="Picture 13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</p:spTree>
  </p:cSld>
  <p:clrMapOvr>
    <a:masterClrMapping/>
  </p:clrMapOvr>
  <p:transition spd="slow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0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32" name="Rectangle 31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4AA0-57E2-467E-8A24-05E638F6C2C1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9B9D12-7556-40A0-B7B0-8D97F1CC38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2"/>
          <p:cNvGrpSpPr/>
          <p:nvPr/>
        </p:nvGrpSpPr>
        <p:grpSpPr>
          <a:xfrm>
            <a:off x="1438274" y="6629400"/>
            <a:ext cx="7705726" cy="228600"/>
            <a:chOff x="1438274" y="6629400"/>
            <a:chExt cx="7705726" cy="228600"/>
          </a:xfrm>
        </p:grpSpPr>
        <p:sp>
          <p:nvSpPr>
            <p:cNvPr id="27" name="Rectangle 26"/>
            <p:cNvSpPr/>
            <p:nvPr/>
          </p:nvSpPr>
          <p:spPr>
            <a:xfrm>
              <a:off x="8763000" y="662940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7142480" y="662940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438274" y="6629400"/>
              <a:ext cx="5663565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245101"/>
            <a:ext cx="6934199" cy="1155700"/>
          </a:xfrm>
        </p:spPr>
        <p:txBody>
          <a:bodyPr anchor="t">
            <a:normAutofit/>
          </a:bodyPr>
          <a:lstStyle>
            <a:lvl1pPr algn="r">
              <a:defRPr sz="4200" b="0" i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2600" y="4114800"/>
            <a:ext cx="6934199" cy="1130300"/>
          </a:xfrm>
        </p:spPr>
        <p:txBody>
          <a:bodyPr anchor="b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" name="Picture 9" descr="9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63980" cy="6858000"/>
          </a:xfrm>
          <a:prstGeom prst="rect">
            <a:avLst/>
          </a:prstGeom>
        </p:spPr>
      </p:pic>
      <p:sp>
        <p:nvSpPr>
          <p:cNvPr id="24" name="Date Placeholder 23"/>
          <p:cNvSpPr>
            <a:spLocks noGrp="1"/>
          </p:cNvSpPr>
          <p:nvPr>
            <p:ph type="dt" sz="half" idx="10"/>
          </p:nvPr>
        </p:nvSpPr>
        <p:spPr>
          <a:xfrm>
            <a:off x="7162800" y="6610350"/>
            <a:ext cx="1524000" cy="246888"/>
          </a:xfrm>
        </p:spPr>
        <p:txBody>
          <a:bodyPr/>
          <a:lstStyle/>
          <a:p>
            <a:fld id="{32CA4AA0-57E2-467E-8A24-05E638F6C2C1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1"/>
          </p:nvPr>
        </p:nvSpPr>
        <p:spPr>
          <a:xfrm>
            <a:off x="8742680" y="6610350"/>
            <a:ext cx="381000" cy="246888"/>
          </a:xfrm>
        </p:spPr>
        <p:txBody>
          <a:bodyPr/>
          <a:lstStyle/>
          <a:p>
            <a:fld id="{129B9D12-7556-40A0-B7B0-8D97F1CC38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2"/>
          </p:nvPr>
        </p:nvSpPr>
        <p:spPr>
          <a:xfrm>
            <a:off x="1524000" y="6610350"/>
            <a:ext cx="5562600" cy="247650"/>
          </a:xfrm>
        </p:spPr>
        <p:txBody>
          <a:bodyPr/>
          <a:lstStyle/>
          <a:p>
            <a:endParaRPr lang="en-US"/>
          </a:p>
        </p:txBody>
      </p:sp>
      <p:pic>
        <p:nvPicPr>
          <p:cNvPr id="20" name="Picture 19" descr="vert_bar_02.png"/>
          <p:cNvPicPr preferRelativeResize="0">
            <a:picLocks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362456" y="0"/>
            <a:ext cx="73152" cy="6858000"/>
          </a:xfrm>
          <a:prstGeom prst="rect">
            <a:avLst/>
          </a:prstGeom>
        </p:spPr>
      </p:pic>
    </p:spTree>
  </p:cSld>
  <p:clrMapOvr>
    <a:masterClrMapping/>
  </p:clrMapOvr>
  <p:transition spd="slow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bar_06.png"/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3" name="Group 14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2CA4AA0-57E2-467E-8A24-05E638F6C2C1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29B9D12-7556-40A0-B7B0-8D97F1CC38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4" name="Picture 13" descr="4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5" name="Text Placeholder 2"/>
          <p:cNvSpPr>
            <a:spLocks noGrp="1"/>
          </p:cNvSpPr>
          <p:nvPr>
            <p:ph type="body" idx="13"/>
          </p:nvPr>
        </p:nvSpPr>
        <p:spPr>
          <a:xfrm>
            <a:off x="4648200" y="1981200"/>
            <a:ext cx="4040188" cy="411162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6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57200" y="2438400"/>
            <a:ext cx="40386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5"/>
          </p:nvPr>
        </p:nvSpPr>
        <p:spPr>
          <a:xfrm>
            <a:off x="4648200" y="2438400"/>
            <a:ext cx="40386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6" name="Picture 15" descr="bar_06.png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4" name="Group 17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20" name="Rectangle 1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Date Placeholder 2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2CA4AA0-57E2-467E-8A24-05E638F6C2C1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29B9D12-7556-40A0-B7B0-8D97F1CC38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10" name="Picture 9" descr="2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11" name="Picture 10" descr="bar_06.png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3" name="Group 11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4AA0-57E2-467E-8A24-05E638F6C2C1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9B9D12-7556-40A0-B7B0-8D97F1CC38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0" name="Rectangle 9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4AA0-57E2-467E-8A24-05E638F6C2C1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9B9D12-7556-40A0-B7B0-8D97F1CC38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sp>
        <p:nvSpPr>
          <p:cNvPr id="13" name="Text Placeholder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352800" cy="914400"/>
          </a:xfrm>
        </p:spPr>
        <p:txBody>
          <a:bodyPr lIns="0" rIns="0"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i="0" cap="all" spc="1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419600" y="1524000"/>
            <a:ext cx="42672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457201" y="2514599"/>
            <a:ext cx="3352800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4" name="Picture 13" descr="bar_06.png"/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grpSp>
        <p:nvGrpSpPr>
          <p:cNvPr id="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7" name="Rectangle 16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2CA4AA0-57E2-467E-8A24-05E638F6C2C1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29B9D12-7556-40A0-B7B0-8D97F1CC38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5"/>
          <p:cNvGrpSpPr/>
          <p:nvPr/>
        </p:nvGrpSpPr>
        <p:grpSpPr>
          <a:xfrm>
            <a:off x="0" y="6631305"/>
            <a:ext cx="9144000" cy="228600"/>
            <a:chOff x="0" y="6583680"/>
            <a:chExt cx="9144000" cy="228600"/>
          </a:xfrm>
        </p:grpSpPr>
        <p:sp>
          <p:nvSpPr>
            <p:cNvPr id="13" name="Rectangle 12"/>
            <p:cNvSpPr/>
            <p:nvPr/>
          </p:nvSpPr>
          <p:spPr>
            <a:xfrm>
              <a:off x="8763000" y="6583680"/>
              <a:ext cx="381000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7142480" y="6583680"/>
              <a:ext cx="1581912" cy="228600"/>
            </a:xfrm>
            <a:prstGeom prst="rect">
              <a:avLst/>
            </a:prstGeom>
            <a:solidFill>
              <a:schemeClr val="bg1">
                <a:alpha val="30196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6583680"/>
              <a:ext cx="7101840" cy="228600"/>
            </a:xfrm>
            <a:prstGeom prst="rect">
              <a:avLst/>
            </a:prstGeom>
            <a:solidFill>
              <a:schemeClr val="bg1">
                <a:alpha val="29804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048"/>
            <a:ext cx="3355848" cy="914400"/>
          </a:xfrm>
        </p:spPr>
        <p:txBody>
          <a:bodyPr anchor="b">
            <a:normAutofit/>
          </a:bodyPr>
          <a:lstStyle>
            <a:lvl1pPr algn="l">
              <a:defRPr lang="en-US" sz="1800" b="1" i="0" kern="1200" cap="all" spc="1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Font typeface="Wingdings" pitchFamily="2" charset="2"/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25696" y="1554480"/>
            <a:ext cx="4270248" cy="4059936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14600"/>
            <a:ext cx="3355848" cy="3127248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lang="en-US" sz="1400" kern="1200" baseline="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A4AA0-57E2-467E-8A24-05E638F6C2C1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9B9D12-7556-40A0-B7B0-8D97F1CC38E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4_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403860"/>
          </a:xfrm>
          <a:prstGeom prst="rect">
            <a:avLst/>
          </a:prstGeom>
        </p:spPr>
      </p:pic>
      <p:pic>
        <p:nvPicPr>
          <p:cNvPr id="9" name="Picture 8" descr="bar_06.png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403860"/>
            <a:ext cx="9144000" cy="5334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4419600" y="1524000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19600" y="5637212"/>
            <a:ext cx="426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34000">
                <a:schemeClr val="bg1">
                  <a:lumMod val="75000"/>
                  <a:alpha val="61000"/>
                </a:schemeClr>
              </a:gs>
              <a:gs pos="38000">
                <a:schemeClr val="bg1">
                  <a:lumMod val="75000"/>
                  <a:alpha val="76000"/>
                </a:schemeClr>
              </a:gs>
              <a:gs pos="100000">
                <a:schemeClr val="bg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9144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610350"/>
            <a:ext cx="1524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32CA4AA0-57E2-467E-8A24-05E638F6C2C1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610350"/>
            <a:ext cx="66294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42680" y="6610350"/>
            <a:ext cx="3810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129B9D12-7556-40A0-B7B0-8D97F1CC38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strips dir="rd"/>
  </p:transition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Char char="§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1">
            <a:lumMod val="50000"/>
            <a:lumOff val="50000"/>
          </a:schemeClr>
        </a:buClr>
        <a:buFont typeface="Wingdings" pitchFamily="2" charset="2"/>
        <a:buNone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5728"/>
            <a:ext cx="9144000" cy="642937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833643"/>
            <a:ext cx="9144000" cy="313932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id-ID" sz="6600" dirty="0">
                <a:latin typeface="Arial Black" pitchFamily="34" charset="0"/>
              </a:rPr>
              <a:t>V. </a:t>
            </a:r>
            <a:r>
              <a:rPr lang="en-US" sz="6600" dirty="0">
                <a:latin typeface="Arial Black" pitchFamily="34" charset="0"/>
                <a:cs typeface="Aharoni" pitchFamily="2" charset="-79"/>
              </a:rPr>
              <a:t>KELAS SOSIAL </a:t>
            </a:r>
            <a:br>
              <a:rPr lang="en-US" sz="6600" dirty="0">
                <a:latin typeface="Arial Black" pitchFamily="34" charset="0"/>
                <a:cs typeface="Aharoni" pitchFamily="2" charset="-79"/>
              </a:rPr>
            </a:br>
            <a:r>
              <a:rPr lang="id-ID" sz="6600" dirty="0">
                <a:latin typeface="Arial Black" pitchFamily="34" charset="0"/>
                <a:cs typeface="Aharoni" pitchFamily="2" charset="-79"/>
              </a:rPr>
              <a:t>DAN</a:t>
            </a:r>
            <a:br>
              <a:rPr lang="en-US" sz="6600" dirty="0">
                <a:latin typeface="Arial Black" pitchFamily="34" charset="0"/>
                <a:cs typeface="Aharoni" pitchFamily="2" charset="-79"/>
              </a:rPr>
            </a:br>
            <a:r>
              <a:rPr lang="en-US" sz="6600" dirty="0">
                <a:latin typeface="Arial Black" pitchFamily="34" charset="0"/>
                <a:cs typeface="Aharoni" pitchFamily="2" charset="-79"/>
              </a:rPr>
              <a:t>KONSUMEN </a:t>
            </a:r>
            <a:endParaRPr lang="id-ID" sz="66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4F5F0A-2754-9031-F608-DBAA7F82E575}"/>
              </a:ext>
            </a:extLst>
          </p:cNvPr>
          <p:cNvSpPr txBox="1"/>
          <p:nvPr/>
        </p:nvSpPr>
        <p:spPr>
          <a:xfrm>
            <a:off x="539552" y="3080137"/>
            <a:ext cx="27849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dirty="0"/>
              <a:t>Meeting ID: 928 </a:t>
            </a:r>
            <a:r>
              <a:rPr lang="en-ID"/>
              <a:t>0297 7314</a:t>
            </a:r>
          </a:p>
          <a:p>
            <a:r>
              <a:rPr lang="en-ID"/>
              <a:t>Passcode</a:t>
            </a:r>
            <a:r>
              <a:rPr lang="en-ID" dirty="0"/>
              <a:t>: PSIUPIYAI</a:t>
            </a:r>
          </a:p>
        </p:txBody>
      </p:sp>
    </p:spTree>
    <p:extLst>
      <p:ext uri="{BB962C8B-B14F-4D97-AF65-F5344CB8AC3E}">
        <p14:creationId xmlns:p14="http://schemas.microsoft.com/office/powerpoint/2010/main" val="704166693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814374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solidFill>
                  <a:schemeClr val="tx1"/>
                </a:solidFill>
              </a:rPr>
              <a:t>A. </a:t>
            </a:r>
            <a:r>
              <a:rPr lang="en-US" dirty="0" err="1">
                <a:solidFill>
                  <a:schemeClr val="tx1"/>
                </a:solidFill>
              </a:rPr>
              <a:t>Pengertian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Sosial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4366" y="1643050"/>
            <a:ext cx="8229600" cy="4144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Kelas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sosial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adalah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suatu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kelompok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yang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terdiri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dari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sejumlah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orang yang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mempunyai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kedudukan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yang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seimbang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dalam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masyarakat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.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Kelompok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sosial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mengacu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pada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pengelompokan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orang yang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sama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dalam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perilaku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mereka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berdasarkan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posisi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ekonomi</a:t>
            </a:r>
            <a:endParaRPr lang="en-US" sz="2800" b="1" dirty="0">
              <a:solidFill>
                <a:schemeClr val="tx1"/>
              </a:solidFill>
              <a:latin typeface="Adobe Caslon Pro Bold" pitchFamily="18" charset="0"/>
            </a:endParaRPr>
          </a:p>
          <a:p>
            <a:pPr marL="0" indent="0">
              <a:buNone/>
            </a:pPr>
            <a:endParaRPr lang="en-US" sz="2800" b="1" dirty="0">
              <a:solidFill>
                <a:schemeClr val="tx1"/>
              </a:solidFill>
              <a:latin typeface="Adobe Caslon Pro Bold" pitchFamily="18" charset="0"/>
            </a:endParaRPr>
          </a:p>
          <a:p>
            <a:pPr marL="0" indent="0">
              <a:buNone/>
            </a:pP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Kelas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sosial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menentukan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peluang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hidup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untuk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menekankan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aspek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fundamental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dari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kemungkinan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masa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dobe Caslon Pro Bold" pitchFamily="18" charset="0"/>
              </a:rPr>
              <a:t>datang</a:t>
            </a:r>
            <a:r>
              <a:rPr lang="en-US" sz="2800" b="1" dirty="0">
                <a:solidFill>
                  <a:schemeClr val="tx1"/>
                </a:solidFill>
                <a:latin typeface="Adobe Caslon Pro Bold" pitchFamily="18" charset="0"/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500941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295400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Pengertian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perkembangan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sosial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memahami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karena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alasan</a:t>
            </a:r>
            <a:r>
              <a:rPr lang="en-US" dirty="0">
                <a:solidFill>
                  <a:schemeClr val="tx1"/>
                </a:solidFill>
              </a:rPr>
              <a:t> :</a:t>
            </a:r>
            <a:br>
              <a:rPr lang="en-US" dirty="0"/>
            </a:b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pPr lvl="0"/>
            <a:r>
              <a:rPr lang="en-US" sz="2800" dirty="0" err="1">
                <a:solidFill>
                  <a:schemeClr val="tx1"/>
                </a:solidFill>
                <a:latin typeface="+mj-lt"/>
              </a:rPr>
              <a:t>Konsumen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menggunakan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gaya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hidup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yang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diisyaratkan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didalam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kelas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orisinil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mereka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walaupun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orang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bergerak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naik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turun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dalam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struktur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kelas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0"/>
            <a:r>
              <a:rPr lang="en-US" sz="2800" dirty="0">
                <a:solidFill>
                  <a:schemeClr val="tx1"/>
                </a:solidFill>
                <a:latin typeface="+mj-lt"/>
              </a:rPr>
              <a:t>Gaya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hidup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kelas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menengah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atas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cendrung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merembes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turun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dan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menjadi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diterima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secara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umum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oleh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masyarakat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366911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5257800"/>
            <a:ext cx="82296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dirty="0" err="1">
                <a:solidFill>
                  <a:schemeClr val="tx1"/>
                </a:solidFill>
                <a:latin typeface="Adobe Caslon Pro Bold" pitchFamily="18" charset="0"/>
              </a:rPr>
              <a:t>Jadi</a:t>
            </a:r>
            <a:r>
              <a:rPr lang="en-US" sz="3100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3100" dirty="0" err="1">
                <a:solidFill>
                  <a:schemeClr val="tx1"/>
                </a:solidFill>
                <a:latin typeface="Adobe Caslon Pro Bold" pitchFamily="18" charset="0"/>
              </a:rPr>
              <a:t>kelas</a:t>
            </a:r>
            <a:r>
              <a:rPr lang="en-US" sz="3100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3100" dirty="0" err="1">
                <a:solidFill>
                  <a:schemeClr val="tx1"/>
                </a:solidFill>
                <a:latin typeface="Adobe Caslon Pro Bold" pitchFamily="18" charset="0"/>
              </a:rPr>
              <a:t>sosial</a:t>
            </a:r>
            <a:r>
              <a:rPr lang="en-US" sz="3100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3100" dirty="0" err="1">
                <a:solidFill>
                  <a:schemeClr val="tx1"/>
                </a:solidFill>
                <a:latin typeface="Adobe Caslon Pro Bold" pitchFamily="18" charset="0"/>
              </a:rPr>
              <a:t>menimbulkan</a:t>
            </a:r>
            <a:r>
              <a:rPr lang="en-US" sz="3100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3100" dirty="0" err="1">
                <a:solidFill>
                  <a:schemeClr val="tx1"/>
                </a:solidFill>
                <a:latin typeface="Adobe Caslon Pro Bold" pitchFamily="18" charset="0"/>
              </a:rPr>
              <a:t>adanya</a:t>
            </a:r>
            <a:r>
              <a:rPr lang="en-US" sz="3100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3100" dirty="0" err="1">
                <a:solidFill>
                  <a:schemeClr val="tx1"/>
                </a:solidFill>
                <a:latin typeface="Adobe Caslon Pro Bold" pitchFamily="18" charset="0"/>
              </a:rPr>
              <a:t>tingkatan</a:t>
            </a:r>
            <a:r>
              <a:rPr lang="en-US" sz="3100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3100" dirty="0" err="1">
                <a:solidFill>
                  <a:schemeClr val="tx1"/>
                </a:solidFill>
                <a:latin typeface="Adobe Caslon Pro Bold" pitchFamily="18" charset="0"/>
              </a:rPr>
              <a:t>dalam</a:t>
            </a:r>
            <a:r>
              <a:rPr lang="en-US" sz="3100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3100" dirty="0" err="1">
                <a:solidFill>
                  <a:schemeClr val="tx1"/>
                </a:solidFill>
                <a:latin typeface="Adobe Caslon Pro Bold" pitchFamily="18" charset="0"/>
              </a:rPr>
              <a:t>kehidupan</a:t>
            </a:r>
            <a:r>
              <a:rPr lang="en-US" sz="3100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3100" dirty="0" err="1">
                <a:solidFill>
                  <a:schemeClr val="tx1"/>
                </a:solidFill>
                <a:latin typeface="Adobe Caslon Pro Bold" pitchFamily="18" charset="0"/>
              </a:rPr>
              <a:t>masyarakat</a:t>
            </a:r>
            <a:r>
              <a:rPr lang="en-US" sz="3100" dirty="0">
                <a:solidFill>
                  <a:schemeClr val="tx1"/>
                </a:solidFill>
                <a:latin typeface="Adobe Caslon Pro Bold" pitchFamily="18" charset="0"/>
              </a:rPr>
              <a:t>, </a:t>
            </a:r>
            <a:r>
              <a:rPr lang="en-US" sz="3100" dirty="0" err="1">
                <a:solidFill>
                  <a:schemeClr val="tx1"/>
                </a:solidFill>
                <a:latin typeface="Adobe Caslon Pro Bold" pitchFamily="18" charset="0"/>
              </a:rPr>
              <a:t>yaitu</a:t>
            </a:r>
            <a:r>
              <a:rPr lang="en-US" sz="3100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3100" dirty="0" err="1">
                <a:solidFill>
                  <a:schemeClr val="tx1"/>
                </a:solidFill>
                <a:latin typeface="Adobe Caslon Pro Bold" pitchFamily="18" charset="0"/>
              </a:rPr>
              <a:t>kelas</a:t>
            </a:r>
            <a:r>
              <a:rPr lang="en-US" sz="3100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3100" dirty="0" err="1">
                <a:solidFill>
                  <a:schemeClr val="tx1"/>
                </a:solidFill>
                <a:latin typeface="Adobe Caslon Pro Bold" pitchFamily="18" charset="0"/>
              </a:rPr>
              <a:t>sosial</a:t>
            </a:r>
            <a:r>
              <a:rPr lang="en-US" sz="3100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3100" dirty="0" err="1">
                <a:solidFill>
                  <a:schemeClr val="tx1"/>
                </a:solidFill>
                <a:latin typeface="Adobe Caslon Pro Bold" pitchFamily="18" charset="0"/>
              </a:rPr>
              <a:t>atas</a:t>
            </a:r>
            <a:r>
              <a:rPr lang="en-US" sz="3100" dirty="0">
                <a:solidFill>
                  <a:schemeClr val="tx1"/>
                </a:solidFill>
                <a:latin typeface="Adobe Caslon Pro Bold" pitchFamily="18" charset="0"/>
              </a:rPr>
              <a:t>, </a:t>
            </a:r>
            <a:r>
              <a:rPr lang="en-US" sz="3100" dirty="0" err="1">
                <a:solidFill>
                  <a:schemeClr val="tx1"/>
                </a:solidFill>
                <a:latin typeface="Adobe Caslon Pro Bold" pitchFamily="18" charset="0"/>
              </a:rPr>
              <a:t>kelas</a:t>
            </a:r>
            <a:r>
              <a:rPr lang="en-US" sz="3100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3100" dirty="0" err="1">
                <a:solidFill>
                  <a:schemeClr val="tx1"/>
                </a:solidFill>
                <a:latin typeface="Adobe Caslon Pro Bold" pitchFamily="18" charset="0"/>
              </a:rPr>
              <a:t>sosia</a:t>
            </a:r>
            <a:r>
              <a:rPr lang="id-ID" sz="3100" dirty="0">
                <a:solidFill>
                  <a:schemeClr val="tx1"/>
                </a:solidFill>
                <a:latin typeface="Adobe Caslon Pro Bold" pitchFamily="18" charset="0"/>
              </a:rPr>
              <a:t>l</a:t>
            </a:r>
            <a:r>
              <a:rPr lang="en-US" sz="3100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3100" dirty="0" err="1">
                <a:solidFill>
                  <a:schemeClr val="tx1"/>
                </a:solidFill>
                <a:latin typeface="Adobe Caslon Pro Bold" pitchFamily="18" charset="0"/>
              </a:rPr>
              <a:t>menengah</a:t>
            </a:r>
            <a:r>
              <a:rPr lang="en-US" sz="3100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3100" dirty="0" err="1">
                <a:solidFill>
                  <a:schemeClr val="tx1"/>
                </a:solidFill>
                <a:latin typeface="Adobe Caslon Pro Bold" pitchFamily="18" charset="0"/>
              </a:rPr>
              <a:t>dan</a:t>
            </a:r>
            <a:r>
              <a:rPr lang="en-US" sz="3100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3100" dirty="0" err="1">
                <a:solidFill>
                  <a:schemeClr val="tx1"/>
                </a:solidFill>
                <a:latin typeface="Adobe Caslon Pro Bold" pitchFamily="18" charset="0"/>
              </a:rPr>
              <a:t>kelas</a:t>
            </a:r>
            <a:r>
              <a:rPr lang="en-US" sz="3100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3100" dirty="0" err="1">
                <a:solidFill>
                  <a:schemeClr val="tx1"/>
                </a:solidFill>
                <a:latin typeface="Adobe Caslon Pro Bold" pitchFamily="18" charset="0"/>
              </a:rPr>
              <a:t>sosial</a:t>
            </a:r>
            <a:r>
              <a:rPr lang="en-US" sz="3100" dirty="0">
                <a:solidFill>
                  <a:schemeClr val="tx1"/>
                </a:solidFill>
                <a:latin typeface="Adobe Caslon Pro Bold" pitchFamily="18" charset="0"/>
              </a:rPr>
              <a:t> </a:t>
            </a:r>
            <a:r>
              <a:rPr lang="en-US" sz="3100" dirty="0" err="1">
                <a:solidFill>
                  <a:schemeClr val="tx1"/>
                </a:solidFill>
                <a:latin typeface="Adobe Caslon Pro Bold" pitchFamily="18" charset="0"/>
              </a:rPr>
              <a:t>rendah</a:t>
            </a:r>
            <a:r>
              <a:rPr lang="en-US" sz="3100" dirty="0">
                <a:latin typeface="Adobe Caslon Pro Bold" pitchFamily="18" charset="0"/>
              </a:rPr>
              <a:t>. </a:t>
            </a:r>
            <a:br>
              <a:rPr lang="en-US" dirty="0"/>
            </a:b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4114799"/>
          </a:xfrm>
        </p:spPr>
        <p:txBody>
          <a:bodyPr>
            <a:normAutofit/>
          </a:bodyPr>
          <a:lstStyle/>
          <a:p>
            <a:r>
              <a:rPr lang="en-US" sz="2400" b="1" dirty="0" err="1">
                <a:solidFill>
                  <a:schemeClr val="tx1"/>
                </a:solidFill>
              </a:rPr>
              <a:t>Schiffmen</a:t>
            </a:r>
            <a:r>
              <a:rPr lang="en-US" sz="2400" b="1" dirty="0">
                <a:solidFill>
                  <a:schemeClr val="tx1"/>
                </a:solidFill>
              </a:rPr>
              <a:t> &amp; </a:t>
            </a:r>
            <a:r>
              <a:rPr lang="en-US" sz="2400" b="1" dirty="0" err="1">
                <a:solidFill>
                  <a:schemeClr val="tx1"/>
                </a:solidFill>
              </a:rPr>
              <a:t>Kanuk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marL="339725" indent="0">
              <a:buNone/>
            </a:pPr>
            <a:r>
              <a:rPr lang="en-US" sz="2400" dirty="0" err="1">
                <a:solidFill>
                  <a:schemeClr val="tx1"/>
                </a:solidFill>
              </a:rPr>
              <a:t>Kelas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Sosial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pembagian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anggota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masyarakat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hierarki</a:t>
            </a:r>
            <a:r>
              <a:rPr lang="en-US" sz="2400" dirty="0">
                <a:solidFill>
                  <a:schemeClr val="tx1"/>
                </a:solidFill>
              </a:rPr>
              <a:t> status </a:t>
            </a:r>
            <a:r>
              <a:rPr lang="en-US" sz="2400" dirty="0" err="1">
                <a:solidFill>
                  <a:schemeClr val="tx1"/>
                </a:solidFill>
              </a:rPr>
              <a:t>kelas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berbeda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sehingga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anggota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secara</a:t>
            </a:r>
            <a:r>
              <a:rPr lang="en-US" sz="2400" dirty="0">
                <a:solidFill>
                  <a:schemeClr val="tx1"/>
                </a:solidFill>
              </a:rPr>
              <a:t> relative </a:t>
            </a:r>
            <a:r>
              <a:rPr lang="en-US" sz="2400" dirty="0" err="1">
                <a:solidFill>
                  <a:schemeClr val="tx1"/>
                </a:solidFill>
              </a:rPr>
              <a:t>mempunyai</a:t>
            </a:r>
            <a:r>
              <a:rPr lang="en-US" sz="2400" dirty="0">
                <a:solidFill>
                  <a:schemeClr val="tx1"/>
                </a:solidFill>
              </a:rPr>
              <a:t> status yang </a:t>
            </a:r>
            <a:r>
              <a:rPr lang="en-US" sz="2400" dirty="0" err="1">
                <a:solidFill>
                  <a:schemeClr val="tx1"/>
                </a:solidFill>
              </a:rPr>
              <a:t>sama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anggota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lainnya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mempunyai</a:t>
            </a:r>
            <a:r>
              <a:rPr lang="en-US" sz="2400" dirty="0">
                <a:solidFill>
                  <a:schemeClr val="tx1"/>
                </a:solidFill>
              </a:rPr>
              <a:t> status yang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tinggi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rendah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  <a:p>
            <a:r>
              <a:rPr lang="en-US" sz="2400" b="1" dirty="0" err="1">
                <a:solidFill>
                  <a:schemeClr val="tx1"/>
                </a:solidFill>
              </a:rPr>
              <a:t>Mangkunegara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marL="339725" indent="0">
              <a:buNone/>
            </a:pPr>
            <a:r>
              <a:rPr lang="en-US" sz="2400" dirty="0" err="1">
                <a:solidFill>
                  <a:schemeClr val="tx1"/>
                </a:solidFill>
              </a:rPr>
              <a:t>Kelas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sosial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sebagai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kelompok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terdiri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sejumlah</a:t>
            </a:r>
            <a:r>
              <a:rPr lang="en-US" sz="2400" dirty="0">
                <a:solidFill>
                  <a:schemeClr val="tx1"/>
                </a:solidFill>
              </a:rPr>
              <a:t> orang yang </a:t>
            </a:r>
            <a:r>
              <a:rPr lang="en-US" sz="2400" dirty="0" err="1">
                <a:solidFill>
                  <a:schemeClr val="tx1"/>
                </a:solidFill>
              </a:rPr>
              <a:t>memiliki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kedudukan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seimbang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masyarakat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391725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0076" y="571480"/>
            <a:ext cx="7043758" cy="738174"/>
          </a:xfrm>
        </p:spPr>
        <p:txBody>
          <a:bodyPr>
            <a:normAutofit/>
          </a:bodyPr>
          <a:lstStyle/>
          <a:p>
            <a:pPr lvl="0" algn="ctr"/>
            <a:r>
              <a:rPr lang="en-US" dirty="0"/>
              <a:t>B.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sosial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282" y="1285860"/>
            <a:ext cx="8715436" cy="5357850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id-ID" sz="2400" dirty="0"/>
              <a:t>Ukuran kelas sosial dapat dilihat dari:</a:t>
            </a:r>
            <a:endParaRPr lang="id-ID" sz="2600" b="1" dirty="0">
              <a:solidFill>
                <a:srgbClr val="7030A0"/>
              </a:solidFill>
            </a:endParaRPr>
          </a:p>
          <a:p>
            <a:pPr lvl="0" algn="ctr"/>
            <a:r>
              <a:rPr lang="id-ID" sz="2600" b="1" dirty="0">
                <a:solidFill>
                  <a:srgbClr val="7030A0"/>
                </a:solidFill>
              </a:rPr>
              <a:t>Kekayaan : </a:t>
            </a:r>
            <a:r>
              <a:rPr lang="id-ID" sz="2600" dirty="0"/>
              <a:t>Banyak memiliki asset secara ekonimis seperti benda-benda berharga, emas, dan saham perusahaan.</a:t>
            </a:r>
          </a:p>
          <a:p>
            <a:pPr lvl="0" algn="ctr"/>
            <a:r>
              <a:rPr lang="id-ID" sz="2600" b="1" dirty="0">
                <a:solidFill>
                  <a:srgbClr val="7030A0"/>
                </a:solidFill>
              </a:rPr>
              <a:t>Kekuasaan :</a:t>
            </a:r>
            <a:r>
              <a:rPr lang="id-ID" sz="2600" dirty="0"/>
              <a:t> Tingkat pilihan / pengukuh pribadi terhadap orang lain, seperti jabatan direktur pada perusahaan, gubernur dalam pemerintahan, dll.</a:t>
            </a:r>
          </a:p>
          <a:p>
            <a:pPr lvl="0" algn="ctr"/>
            <a:r>
              <a:rPr lang="id-ID" sz="2600" b="1" dirty="0">
                <a:solidFill>
                  <a:srgbClr val="7030A0"/>
                </a:solidFill>
              </a:rPr>
              <a:t>Martabat :</a:t>
            </a:r>
            <a:r>
              <a:rPr lang="id-ID" sz="2600" dirty="0"/>
              <a:t> Tingkat pengakuan yang diperoleh dari orang lain seperti, ningrat, kraton, ilmuan, ustadz, dll. </a:t>
            </a:r>
          </a:p>
          <a:p>
            <a:pPr lvl="0" algn="ctr"/>
            <a:r>
              <a:rPr lang="id-ID" sz="2600" b="1" dirty="0">
                <a:solidFill>
                  <a:srgbClr val="7030A0"/>
                </a:solidFill>
              </a:rPr>
              <a:t>Hak istimewa :</a:t>
            </a:r>
            <a:r>
              <a:rPr lang="id-ID" sz="2600" dirty="0"/>
              <a:t> suatu hak untuk mendapatkan perlakuan khusus. 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64076635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Agar </a:t>
            </a:r>
            <a:r>
              <a:rPr lang="en-US" sz="2800" dirty="0" err="1">
                <a:solidFill>
                  <a:schemeClr val="tx1"/>
                </a:solidFill>
              </a:rPr>
              <a:t>dapat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memahami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kelas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sosial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dalam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hubungannya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dengan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perilaku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konsumen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dapat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diklasifikasinya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sbb</a:t>
            </a:r>
            <a:r>
              <a:rPr lang="en-US" sz="2800" dirty="0">
                <a:solidFill>
                  <a:schemeClr val="tx1"/>
                </a:solidFill>
              </a:rPr>
              <a:t> :</a:t>
            </a:r>
            <a:br>
              <a:rPr lang="en-US" sz="2800" dirty="0">
                <a:solidFill>
                  <a:schemeClr val="tx1"/>
                </a:solidFill>
              </a:rPr>
            </a:b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3340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2400" dirty="0" err="1">
                <a:solidFill>
                  <a:schemeClr val="tx1"/>
                </a:solidFill>
              </a:rPr>
              <a:t>Kelas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sosial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atas</a:t>
            </a:r>
            <a:r>
              <a:rPr lang="id-ID" sz="2400" dirty="0">
                <a:solidFill>
                  <a:schemeClr val="tx1"/>
                </a:solidFill>
              </a:rPr>
              <a:t>: </a:t>
            </a:r>
            <a:r>
              <a:rPr lang="en-US" sz="2400" dirty="0" err="1">
                <a:solidFill>
                  <a:schemeClr val="tx1"/>
                </a:solidFill>
              </a:rPr>
              <a:t>Biasanya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memiliki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kecendrungan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membeli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mahal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tempat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belanja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toko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berkualitas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lengkap</a:t>
            </a:r>
            <a:r>
              <a:rPr lang="en-US" sz="2400" dirty="0">
                <a:solidFill>
                  <a:schemeClr val="tx1"/>
                </a:solidFill>
              </a:rPr>
              <a:t> (to</a:t>
            </a:r>
            <a:r>
              <a:rPr lang="id-ID" sz="2400" dirty="0">
                <a:solidFill>
                  <a:schemeClr val="tx1"/>
                </a:solidFill>
              </a:rPr>
              <a:t>k</a:t>
            </a:r>
            <a:r>
              <a:rPr lang="en-US" sz="2400" dirty="0">
                <a:solidFill>
                  <a:schemeClr val="tx1"/>
                </a:solidFill>
              </a:rPr>
              <a:t>o </a:t>
            </a:r>
            <a:r>
              <a:rPr lang="en-US" sz="2400" dirty="0" err="1">
                <a:solidFill>
                  <a:schemeClr val="tx1"/>
                </a:solidFill>
              </a:rPr>
              <a:t>serbaada</a:t>
            </a:r>
            <a:r>
              <a:rPr lang="en-US" sz="2400" dirty="0">
                <a:solidFill>
                  <a:schemeClr val="tx1"/>
                </a:solidFill>
              </a:rPr>
              <a:t>, supermarket, mall), </a:t>
            </a:r>
            <a:r>
              <a:rPr lang="en-US" sz="2400" dirty="0" err="1">
                <a:solidFill>
                  <a:schemeClr val="tx1"/>
                </a:solidFill>
              </a:rPr>
              <a:t>konservatif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konsumsi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barang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dibeli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cendrung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warisan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keluarga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  <a:p>
            <a:pPr lvl="0"/>
            <a:r>
              <a:rPr lang="en-US" sz="2400" dirty="0" err="1">
                <a:solidFill>
                  <a:schemeClr val="tx1"/>
                </a:solidFill>
              </a:rPr>
              <a:t>Kelas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sosial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menegah</a:t>
            </a:r>
            <a:r>
              <a:rPr lang="id-ID" sz="2400" dirty="0">
                <a:solidFill>
                  <a:schemeClr val="tx1"/>
                </a:solidFill>
              </a:rPr>
              <a:t>: 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Cendrung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membeli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menampakan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kekayaan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membeli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jumlah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banyak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kualitas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cukup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memadai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Membeli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</a:t>
            </a:r>
            <a:r>
              <a:rPr lang="en-US" sz="2400" dirty="0">
                <a:solidFill>
                  <a:schemeClr val="tx1"/>
                </a:solidFill>
              </a:rPr>
              <a:t>/</a:t>
            </a:r>
            <a:r>
              <a:rPr lang="en-US" sz="2400" dirty="0" err="1">
                <a:solidFill>
                  <a:schemeClr val="tx1"/>
                </a:solidFill>
              </a:rPr>
              <a:t>jasa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mahal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kredit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misalnya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membeli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kendaraan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rumah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mewah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perabotan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rumah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tangga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  <a:p>
            <a:pPr lvl="0"/>
            <a:r>
              <a:rPr lang="en-US" sz="2400" dirty="0" err="1">
                <a:solidFill>
                  <a:schemeClr val="tx1"/>
                </a:solidFill>
              </a:rPr>
              <a:t>Kelas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sosial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rendah</a:t>
            </a:r>
            <a:r>
              <a:rPr lang="id-ID" sz="2400" dirty="0">
                <a:solidFill>
                  <a:schemeClr val="tx1"/>
                </a:solidFill>
              </a:rPr>
              <a:t>: 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Cendrung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membeli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mementingkan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kuantitas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umumnya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kebutuhan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sehari-hari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dirty="0" err="1">
                <a:solidFill>
                  <a:schemeClr val="tx1"/>
                </a:solidFill>
              </a:rPr>
              <a:t>Memanfaatkan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produk</a:t>
            </a:r>
            <a:r>
              <a:rPr lang="en-US" sz="2400" dirty="0">
                <a:solidFill>
                  <a:schemeClr val="tx1"/>
                </a:solidFill>
              </a:rPr>
              <a:t> yang discount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penjualan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harga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promosi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182515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0006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>
                <a:solidFill>
                  <a:schemeClr val="tx1"/>
                </a:solidFill>
              </a:rPr>
              <a:t>C. </a:t>
            </a:r>
            <a:r>
              <a:rPr lang="en-US" dirty="0" err="1">
                <a:solidFill>
                  <a:schemeClr val="tx1"/>
                </a:solidFill>
              </a:rPr>
              <a:t>Dinamika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Sosial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371600"/>
            <a:ext cx="8382000" cy="5105400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“ </a:t>
            </a:r>
            <a:r>
              <a:rPr lang="en-US" sz="2400" dirty="0" err="1">
                <a:solidFill>
                  <a:schemeClr val="tx1"/>
                </a:solidFill>
              </a:rPr>
              <a:t>Dinamika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sosial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perpindahan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posisi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lapisan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satu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lapisa</a:t>
            </a:r>
            <a:r>
              <a:rPr lang="id-ID" sz="2400">
                <a:solidFill>
                  <a:schemeClr val="tx1"/>
                </a:solidFill>
              </a:rPr>
              <a:t>n</a:t>
            </a:r>
            <a:r>
              <a:rPr lang="en-US" sz="240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yang lain </a:t>
            </a:r>
            <a:r>
              <a:rPr lang="en-US" sz="2400" dirty="0" err="1">
                <a:solidFill>
                  <a:schemeClr val="tx1"/>
                </a:solidFill>
              </a:rPr>
              <a:t>baik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secara</a:t>
            </a:r>
            <a:r>
              <a:rPr lang="en-US" sz="2400" dirty="0">
                <a:solidFill>
                  <a:schemeClr val="tx1"/>
                </a:solidFill>
              </a:rPr>
              <a:t> horizontal </a:t>
            </a:r>
            <a:r>
              <a:rPr lang="en-US" sz="2400" dirty="0" err="1">
                <a:solidFill>
                  <a:schemeClr val="tx1"/>
                </a:solidFill>
              </a:rPr>
              <a:t>maupun</a:t>
            </a:r>
            <a:r>
              <a:rPr lang="en-US" sz="2400" dirty="0">
                <a:solidFill>
                  <a:schemeClr val="tx1"/>
                </a:solidFill>
              </a:rPr>
              <a:t> vertical yang </a:t>
            </a:r>
            <a:r>
              <a:rPr lang="en-US" sz="2400" dirty="0" err="1">
                <a:solidFill>
                  <a:schemeClr val="tx1"/>
                </a:solidFill>
              </a:rPr>
              <a:t>terjadi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masyarakat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terbuka</a:t>
            </a:r>
            <a:r>
              <a:rPr lang="en-US" sz="2400" dirty="0">
                <a:solidFill>
                  <a:schemeClr val="tx1"/>
                </a:solidFill>
              </a:rPr>
              <a:t>”</a:t>
            </a:r>
          </a:p>
          <a:p>
            <a:pPr marL="0" indent="280988">
              <a:buNone/>
            </a:pPr>
            <a:r>
              <a:rPr lang="en-US" sz="2400" i="1" dirty="0" err="1">
                <a:solidFill>
                  <a:schemeClr val="tx1"/>
                </a:solidFill>
              </a:rPr>
              <a:t>Contoh</a:t>
            </a:r>
            <a:r>
              <a:rPr lang="en-US" sz="2400" i="1" dirty="0">
                <a:solidFill>
                  <a:schemeClr val="tx1"/>
                </a:solidFill>
              </a:rPr>
              <a:t> : </a:t>
            </a:r>
            <a:r>
              <a:rPr lang="en-US" sz="2400" i="1" dirty="0" err="1">
                <a:solidFill>
                  <a:schemeClr val="tx1"/>
                </a:solidFill>
              </a:rPr>
              <a:t>pindah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dari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rumah</a:t>
            </a:r>
            <a:r>
              <a:rPr lang="en-US" sz="2400" i="1" dirty="0">
                <a:solidFill>
                  <a:schemeClr val="tx1"/>
                </a:solidFill>
              </a:rPr>
              <a:t> yang </a:t>
            </a:r>
            <a:r>
              <a:rPr lang="en-US" sz="2400" i="1" dirty="0" err="1">
                <a:solidFill>
                  <a:schemeClr val="tx1"/>
                </a:solidFill>
              </a:rPr>
              <a:t>sederhana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kerumah</a:t>
            </a:r>
            <a:r>
              <a:rPr lang="en-US" sz="2400" i="1" dirty="0">
                <a:solidFill>
                  <a:schemeClr val="tx1"/>
                </a:solidFill>
              </a:rPr>
              <a:t> </a:t>
            </a:r>
            <a:r>
              <a:rPr lang="en-US" sz="2400" i="1" dirty="0" err="1">
                <a:solidFill>
                  <a:schemeClr val="tx1"/>
                </a:solidFill>
              </a:rPr>
              <a:t>mewah</a:t>
            </a:r>
            <a:endParaRPr lang="en-US" sz="2400" i="1" dirty="0">
              <a:solidFill>
                <a:schemeClr val="tx1"/>
              </a:solidFill>
            </a:endParaRPr>
          </a:p>
          <a:p>
            <a:r>
              <a:rPr lang="en-US" sz="2400" dirty="0" err="1">
                <a:solidFill>
                  <a:schemeClr val="tx1"/>
                </a:solidFill>
              </a:rPr>
              <a:t>Dinamika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sosial</a:t>
            </a:r>
            <a:r>
              <a:rPr lang="en-US" sz="2400" dirty="0">
                <a:solidFill>
                  <a:schemeClr val="tx1"/>
                </a:solidFill>
              </a:rPr>
              <a:t> horizontal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perpindahan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terjadi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secara</a:t>
            </a:r>
            <a:r>
              <a:rPr lang="en-US" sz="2400" dirty="0">
                <a:solidFill>
                  <a:schemeClr val="tx1"/>
                </a:solidFill>
              </a:rPr>
              <a:t> me</a:t>
            </a:r>
            <a:r>
              <a:rPr lang="id-ID" sz="2400" dirty="0">
                <a:solidFill>
                  <a:schemeClr val="tx1"/>
                </a:solidFill>
              </a:rPr>
              <a:t>n</a:t>
            </a:r>
            <a:r>
              <a:rPr lang="en-US" sz="2400" dirty="0" err="1">
                <a:solidFill>
                  <a:schemeClr val="tx1"/>
                </a:solidFill>
              </a:rPr>
              <a:t>datar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sederajat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seperti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pindah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pekerjaan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1"/>
                </a:solidFill>
              </a:rPr>
              <a:t>Dinamika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sosial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verti</a:t>
            </a:r>
            <a:r>
              <a:rPr lang="id-ID" sz="2400" dirty="0">
                <a:solidFill>
                  <a:schemeClr val="tx1"/>
                </a:solidFill>
              </a:rPr>
              <a:t>k</a:t>
            </a:r>
            <a:r>
              <a:rPr lang="en-US" sz="2400" dirty="0">
                <a:solidFill>
                  <a:schemeClr val="tx1"/>
                </a:solidFill>
              </a:rPr>
              <a:t>al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perpindahan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terjadi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pada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bawah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keatas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sebaliknya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seperti</a:t>
            </a:r>
            <a:r>
              <a:rPr lang="en-US" sz="2400" dirty="0">
                <a:solidFill>
                  <a:schemeClr val="tx1"/>
                </a:solidFill>
              </a:rPr>
              <a:t> orang </a:t>
            </a:r>
            <a:r>
              <a:rPr lang="en-US" sz="2400" dirty="0" err="1">
                <a:solidFill>
                  <a:schemeClr val="tx1"/>
                </a:solidFill>
              </a:rPr>
              <a:t>miskin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menjadi</a:t>
            </a:r>
            <a:r>
              <a:rPr lang="en-US" sz="2400" dirty="0">
                <a:solidFill>
                  <a:schemeClr val="tx1"/>
                </a:solidFill>
              </a:rPr>
              <a:t> kaya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sebaliknya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</a:p>
          <a:p>
            <a:r>
              <a:rPr lang="en-US" sz="2400" dirty="0" err="1">
                <a:solidFill>
                  <a:schemeClr val="tx1"/>
                </a:solidFill>
              </a:rPr>
              <a:t>Jadi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id-ID" sz="2400" dirty="0">
                <a:solidFill>
                  <a:schemeClr val="tx1"/>
                </a:solidFill>
              </a:rPr>
              <a:t>dinamika </a:t>
            </a:r>
            <a:r>
              <a:rPr lang="en-US" sz="2400" dirty="0" err="1">
                <a:solidFill>
                  <a:schemeClr val="tx1"/>
                </a:solidFill>
              </a:rPr>
              <a:t>kelas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sosial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id-ID" sz="2400" dirty="0">
                <a:solidFill>
                  <a:schemeClr val="tx1"/>
                </a:solidFill>
              </a:rPr>
              <a:t> terjadi </a:t>
            </a:r>
            <a:r>
              <a:rPr lang="en-US" sz="2400" dirty="0" err="1">
                <a:solidFill>
                  <a:schemeClr val="tx1"/>
                </a:solidFill>
              </a:rPr>
              <a:t>karena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mencerminkan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lingkungan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berubah</a:t>
            </a:r>
            <a:r>
              <a:rPr lang="en-US" sz="2400" dirty="0">
                <a:solidFill>
                  <a:schemeClr val="tx1"/>
                </a:solidFill>
              </a:rPr>
              <a:t>.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68403499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685800"/>
            <a:ext cx="8482042" cy="528622"/>
          </a:xfrm>
        </p:spPr>
        <p:txBody>
          <a:bodyPr>
            <a:normAutofit fontScale="90000"/>
          </a:bodyPr>
          <a:lstStyle/>
          <a:p>
            <a:r>
              <a:rPr lang="en-US" dirty="0"/>
              <a:t>D.  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id-ID" dirty="0"/>
              <a:t>K</a:t>
            </a:r>
            <a:r>
              <a:rPr lang="en-US" dirty="0" err="1"/>
              <a:t>elas</a:t>
            </a:r>
            <a:r>
              <a:rPr lang="en-US" dirty="0"/>
              <a:t> </a:t>
            </a:r>
            <a:r>
              <a:rPr lang="id-ID" dirty="0" err="1"/>
              <a:t>S</a:t>
            </a:r>
            <a:r>
              <a:rPr lang="en-US" dirty="0" err="1"/>
              <a:t>osial</a:t>
            </a:r>
            <a:r>
              <a:rPr lang="en-US" dirty="0"/>
              <a:t> </a:t>
            </a:r>
            <a:r>
              <a:rPr lang="id-ID" dirty="0" err="1"/>
              <a:t>T</a:t>
            </a:r>
            <a:r>
              <a:rPr lang="en-US" dirty="0" err="1"/>
              <a:t>erhadap</a:t>
            </a:r>
            <a:r>
              <a:rPr lang="en-US" dirty="0"/>
              <a:t> </a:t>
            </a:r>
            <a:r>
              <a:rPr lang="id-ID" dirty="0" err="1"/>
              <a:t>P</a:t>
            </a:r>
            <a:r>
              <a:rPr lang="en-US" dirty="0" err="1"/>
              <a:t>erilaku</a:t>
            </a:r>
            <a:r>
              <a:rPr lang="en-US" dirty="0"/>
              <a:t> </a:t>
            </a:r>
            <a:r>
              <a:rPr lang="id-ID" dirty="0" err="1"/>
              <a:t>K</a:t>
            </a:r>
            <a:r>
              <a:rPr lang="en-US" dirty="0" err="1"/>
              <a:t>onsumen</a:t>
            </a:r>
            <a:r>
              <a:rPr lang="en-US" dirty="0"/>
              <a:t>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5720" y="1524000"/>
            <a:ext cx="8458200" cy="4648200"/>
          </a:xfrm>
        </p:spPr>
        <p:txBody>
          <a:bodyPr>
            <a:normAutofit lnSpcReduction="10000"/>
          </a:bodyPr>
          <a:lstStyle/>
          <a:p>
            <a:r>
              <a:rPr lang="en-US" sz="2800" dirty="0" err="1">
                <a:latin typeface="Chaparral Pro" pitchFamily="18" charset="0"/>
              </a:rPr>
              <a:t>Dapat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dilihat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dari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gaya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hidup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yaitu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suatu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kebiasaan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dalam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kelompok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tertentu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seperti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penggunaan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waktu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senggang</a:t>
            </a:r>
            <a:r>
              <a:rPr lang="en-US" sz="2800" dirty="0">
                <a:latin typeface="Chaparral Pro" pitchFamily="18" charset="0"/>
              </a:rPr>
              <a:t>, </a:t>
            </a:r>
            <a:r>
              <a:rPr lang="en-US" sz="2800" dirty="0" err="1">
                <a:latin typeface="Chaparral Pro" pitchFamily="18" charset="0"/>
              </a:rPr>
              <a:t>hidup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mewah</a:t>
            </a:r>
            <a:r>
              <a:rPr lang="en-US" sz="2800" dirty="0">
                <a:latin typeface="Chaparral Pro" pitchFamily="18" charset="0"/>
              </a:rPr>
              <a:t>, </a:t>
            </a:r>
            <a:r>
              <a:rPr lang="en-US" sz="2800" dirty="0" err="1">
                <a:latin typeface="Chaparral Pro" pitchFamily="18" charset="0"/>
              </a:rPr>
              <a:t>taat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pada</a:t>
            </a:r>
            <a:r>
              <a:rPr lang="en-US" sz="2800" dirty="0">
                <a:latin typeface="Chaparral Pro" pitchFamily="18" charset="0"/>
              </a:rPr>
              <a:t> agama, </a:t>
            </a:r>
            <a:r>
              <a:rPr lang="en-US" sz="2800" dirty="0" err="1">
                <a:latin typeface="Chaparral Pro" pitchFamily="18" charset="0"/>
              </a:rPr>
              <a:t>dll</a:t>
            </a:r>
            <a:r>
              <a:rPr lang="en-US" sz="2800" dirty="0">
                <a:latin typeface="Chaparral Pro" pitchFamily="18" charset="0"/>
              </a:rPr>
              <a:t>. </a:t>
            </a:r>
          </a:p>
          <a:p>
            <a:pPr marL="0" indent="0">
              <a:buNone/>
            </a:pPr>
            <a:endParaRPr lang="en-US" sz="1300" dirty="0">
              <a:latin typeface="Chaparral Pro" pitchFamily="18" charset="0"/>
            </a:endParaRPr>
          </a:p>
          <a:p>
            <a:r>
              <a:rPr lang="en-US" sz="2800" dirty="0" err="1">
                <a:latin typeface="Chaparral Pro" pitchFamily="18" charset="0"/>
              </a:rPr>
              <a:t>Kelas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sosial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menentukan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gaya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hidup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konsumen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dimana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ada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faktor</a:t>
            </a:r>
            <a:r>
              <a:rPr lang="en-US" sz="2800" dirty="0">
                <a:latin typeface="Chaparral Pro" pitchFamily="18" charset="0"/>
              </a:rPr>
              <a:t> yang </a:t>
            </a:r>
            <a:r>
              <a:rPr lang="en-US" sz="2800" dirty="0" err="1">
                <a:latin typeface="Chaparral Pro" pitchFamily="18" charset="0"/>
              </a:rPr>
              <a:t>membedakan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id-ID" sz="2800" dirty="0" err="1">
                <a:latin typeface="Chaparral Pro" pitchFamily="18" charset="0"/>
              </a:rPr>
              <a:t>g</a:t>
            </a:r>
            <a:r>
              <a:rPr lang="en-US" sz="2800" dirty="0" err="1">
                <a:latin typeface="Chaparral Pro" pitchFamily="18" charset="0"/>
              </a:rPr>
              <a:t>aya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hidup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tertentu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seperti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kepercayaan</a:t>
            </a:r>
            <a:r>
              <a:rPr lang="en-US" sz="2800" dirty="0">
                <a:latin typeface="Chaparral Pro" pitchFamily="18" charset="0"/>
              </a:rPr>
              <a:t>, </a:t>
            </a:r>
            <a:r>
              <a:rPr lang="en-US" sz="2800" dirty="0" err="1">
                <a:latin typeface="Chaparral Pro" pitchFamily="18" charset="0"/>
              </a:rPr>
              <a:t>sikap</a:t>
            </a:r>
            <a:r>
              <a:rPr lang="en-US" sz="2800" dirty="0">
                <a:latin typeface="Chaparral Pro" pitchFamily="18" charset="0"/>
              </a:rPr>
              <a:t>, </a:t>
            </a:r>
            <a:r>
              <a:rPr lang="en-US" sz="2800" dirty="0" err="1">
                <a:latin typeface="Chaparral Pro" pitchFamily="18" charset="0"/>
              </a:rPr>
              <a:t>kegiatan</a:t>
            </a:r>
            <a:r>
              <a:rPr lang="en-US" sz="2800" dirty="0">
                <a:latin typeface="Chaparral Pro" pitchFamily="18" charset="0"/>
              </a:rPr>
              <a:t>, </a:t>
            </a:r>
            <a:r>
              <a:rPr lang="en-US" sz="2800" dirty="0" err="1">
                <a:latin typeface="Chaparral Pro" pitchFamily="18" charset="0"/>
              </a:rPr>
              <a:t>dan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perilaku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bersama</a:t>
            </a:r>
            <a:r>
              <a:rPr lang="en-US" sz="2800" dirty="0">
                <a:latin typeface="Chaparral Pro" pitchFamily="18" charset="0"/>
              </a:rPr>
              <a:t> yang </a:t>
            </a:r>
            <a:r>
              <a:rPr lang="en-US" sz="2800" dirty="0" err="1">
                <a:latin typeface="Chaparral Pro" pitchFamily="18" charset="0"/>
              </a:rPr>
              <a:t>cendrung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membedakan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anggota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setiap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kelas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dari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anggota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kelas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sosial</a:t>
            </a:r>
            <a:r>
              <a:rPr lang="en-US" sz="2800" dirty="0">
                <a:latin typeface="Chaparral Pro" pitchFamily="18" charset="0"/>
              </a:rPr>
              <a:t> </a:t>
            </a:r>
            <a:r>
              <a:rPr lang="en-US" sz="2800" dirty="0" err="1">
                <a:latin typeface="Chaparral Pro" pitchFamily="18" charset="0"/>
              </a:rPr>
              <a:t>lainnya</a:t>
            </a:r>
            <a:r>
              <a:rPr lang="en-US" sz="2800" dirty="0">
                <a:latin typeface="Chaparral Pro" pitchFamily="18" charset="0"/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091360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photos-f.ak.fbcdn.net/hphotos-ak-ash3/548185_478759312166408_400954000_n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428604"/>
            <a:ext cx="8858280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0" y="2571744"/>
            <a:ext cx="9144000" cy="13234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8000" dirty="0">
                <a:solidFill>
                  <a:srgbClr val="270587"/>
                </a:solidFill>
                <a:latin typeface="Eras Bold ITC" pitchFamily="34" charset="0"/>
              </a:rPr>
              <a:t>TERIMA KASIH</a:t>
            </a:r>
            <a:endParaRPr lang="id-ID" sz="8000" dirty="0">
              <a:solidFill>
                <a:srgbClr val="270587"/>
              </a:solidFill>
              <a:latin typeface="Eras Bold IT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578988"/>
      </p:ext>
    </p:extLst>
  </p:cSld>
  <p:clrMapOvr>
    <a:masterClrMapping/>
  </p:clrMapOvr>
  <p:transition spd="slow">
    <p:strips dir="rd"/>
  </p:transition>
</p:sld>
</file>

<file path=ppt/theme/theme1.xml><?xml version="1.0" encoding="utf-8"?>
<a:theme xmlns:a="http://schemas.openxmlformats.org/drawingml/2006/main" name="Macro">
  <a:themeElements>
    <a:clrScheme name="Macro">
      <a:dk1>
        <a:sysClr val="windowText" lastClr="000000"/>
      </a:dk1>
      <a:lt1>
        <a:sysClr val="window" lastClr="FFFFFF"/>
      </a:lt1>
      <a:dk2>
        <a:srgbClr val="3F3F4D"/>
      </a:dk2>
      <a:lt2>
        <a:srgbClr val="DDDDDD"/>
      </a:lt2>
      <a:accent1>
        <a:srgbClr val="A51009"/>
      </a:accent1>
      <a:accent2>
        <a:srgbClr val="DE7014"/>
      </a:accent2>
      <a:accent3>
        <a:srgbClr val="704836"/>
      </a:accent3>
      <a:accent4>
        <a:srgbClr val="F2B431"/>
      </a:accent4>
      <a:accent5>
        <a:srgbClr val="7F221D"/>
      </a:accent5>
      <a:accent6>
        <a:srgbClr val="CDAC77"/>
      </a:accent6>
      <a:hlink>
        <a:srgbClr val="F5B123"/>
      </a:hlink>
      <a:folHlink>
        <a:srgbClr val="E19B0B"/>
      </a:folHlink>
    </a:clrScheme>
    <a:fontScheme name="Macr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c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300000"/>
              </a:schemeClr>
            </a:gs>
            <a:gs pos="100000">
              <a:schemeClr val="phClr">
                <a:tint val="80000"/>
                <a:satMod val="15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hade val="90000"/>
                <a:satMod val="300000"/>
              </a:schemeClr>
            </a:gs>
            <a:gs pos="100000">
              <a:schemeClr val="phClr">
                <a:satMod val="150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70000"/>
              </a:srgbClr>
            </a:outerShdw>
          </a:effectLst>
        </a:effectStyle>
        <a:effectStyle>
          <a:effectLst>
            <a:outerShdw blurRad="25400" dist="254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5875" prstMaterial="softmetal">
            <a:bevelT w="25400" h="19050" prst="angle"/>
            <a:contourClr>
              <a:schemeClr val="phClr">
                <a:shade val="30000"/>
              </a:schemeClr>
            </a:contourClr>
          </a:sp3d>
        </a:effectStyle>
        <a:effectStyle>
          <a:effectLst>
            <a:outerShdw blurRad="254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contourW="19050" prstMaterial="metal">
            <a:bevelT w="63500" h="31750" prst="angle"/>
            <a:contourClr>
              <a:schemeClr val="phClr">
                <a:shade val="25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7000"/>
                <a:shade val="93000"/>
                <a:satMod val="110000"/>
                <a:lumMod val="90000"/>
              </a:schemeClr>
            </a:gs>
            <a:gs pos="76000">
              <a:schemeClr val="phClr">
                <a:tint val="85000"/>
                <a:shade val="75000"/>
                <a:satMod val="120000"/>
              </a:schemeClr>
            </a:gs>
            <a:gs pos="100000">
              <a:schemeClr val="phClr">
                <a:tint val="86000"/>
                <a:shade val="50000"/>
                <a:satMod val="13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35000"/>
                <a:satMod val="146000"/>
                <a:lumMod val="101000"/>
              </a:schemeClr>
            </a:gs>
            <a:gs pos="26000">
              <a:schemeClr val="phClr">
                <a:tint val="96000"/>
                <a:shade val="96000"/>
                <a:satMod val="190000"/>
              </a:schemeClr>
            </a:gs>
            <a:gs pos="100000">
              <a:schemeClr val="phClr">
                <a:tint val="60000"/>
                <a:shade val="90000"/>
                <a:satMod val="22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TC101859866[[fn=Macro]]</Template>
  <TotalTime>200</TotalTime>
  <Words>585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Adobe Caslon Pro Bold</vt:lpstr>
      <vt:lpstr>Arial Black</vt:lpstr>
      <vt:lpstr>Calibri</vt:lpstr>
      <vt:lpstr>Chaparral Pro</vt:lpstr>
      <vt:lpstr>Eras Bold ITC</vt:lpstr>
      <vt:lpstr>Wingdings</vt:lpstr>
      <vt:lpstr>Macro</vt:lpstr>
      <vt:lpstr>PowerPoint Presentation</vt:lpstr>
      <vt:lpstr>A. Pengertian Kelas Sosial </vt:lpstr>
      <vt:lpstr>Pengertian akan perkembangan kelas sosial penting dalam memahami konsumsi karena dua alasan : </vt:lpstr>
      <vt:lpstr>Jadi kelas sosial menimbulkan adanya tingkatan dalam kehidupan masyarakat, yaitu kelas sosial atas, kelas sosial menengah dan kelas sosial rendah.  </vt:lpstr>
      <vt:lpstr>B. Ukuran kelas sosial</vt:lpstr>
      <vt:lpstr>Agar dapat memahami kelas sosial dalam hubungannya dengan perilaku konsumen dapat diklasifikasinya sbb : </vt:lpstr>
      <vt:lpstr>C. Dinamika Kelas Sosial </vt:lpstr>
      <vt:lpstr>D.  Peran Kelas Sosial Terhadap Perilaku Konsumen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KELAS SOSIAL  dan KONSUMEN</dc:title>
  <dc:creator>Ria Puspita</dc:creator>
  <cp:lastModifiedBy>USMAN</cp:lastModifiedBy>
  <cp:revision>36</cp:revision>
  <dcterms:created xsi:type="dcterms:W3CDTF">2013-03-25T14:21:08Z</dcterms:created>
  <dcterms:modified xsi:type="dcterms:W3CDTF">2025-10-15T10:12:27Z</dcterms:modified>
</cp:coreProperties>
</file>